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9" Type="http://schemas.openxmlformats.org/officeDocument/2006/relationships/theme" Target="theme/theme1.xml" /><Relationship Id="rId28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n.wikipedia.org/wiki/ISO_8601" TargetMode="Externa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gshare.com/s/165cad3ce6eadbf6b19a" TargetMode="Externa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3-common-mistakes-sheet.html#tables" TargetMode="External" /><Relationship Id="rId3" Type="http://schemas.openxmlformats.org/officeDocument/2006/relationships/hyperlink" Target="3-common-mistakes-sheet.html#tabs" TargetMode="External" /><Relationship Id="rId4" Type="http://schemas.openxmlformats.org/officeDocument/2006/relationships/hyperlink" Target="3-common-mistakes-sheet.html#zeros" TargetMode="External" /><Relationship Id="rId5" Type="http://schemas.openxmlformats.org/officeDocument/2006/relationships/hyperlink" Target="3-common-mistakes-sheet.html#null" TargetMode="External" /><Relationship Id="rId6" Type="http://schemas.openxmlformats.org/officeDocument/2006/relationships/hyperlink" Target="3-common-mistakes-sheet.html#formatting" TargetMode="External" /><Relationship Id="rId7" Type="http://schemas.openxmlformats.org/officeDocument/2006/relationships/hyperlink" Target="3-common-mistakes-sheet.html#formatting_pretty" TargetMode="External" /><Relationship Id="rId8" Type="http://schemas.openxmlformats.org/officeDocument/2006/relationships/hyperlink" Target="3-common-mistakes-sheet.html#units" TargetMode="External" /><Relationship Id="rId9" Type="http://schemas.openxmlformats.org/officeDocument/2006/relationships/hyperlink" Target="3-common-mistakes-sheet.html#info" TargetMode="External" /><Relationship Id="rId10" Type="http://schemas.openxmlformats.org/officeDocument/2006/relationships/hyperlink" Target="3-common-mistakes-sheet.html#field_name" TargetMode="External" /><Relationship Id="rId11" Type="http://schemas.openxmlformats.org/officeDocument/2006/relationships/hyperlink" Target="3-common-mistakes-sheet.html#special" TargetMode="External" /><Relationship Id="rId12" Type="http://schemas.openxmlformats.org/officeDocument/2006/relationships/hyperlink" Target="3-common-mistakes-sheet.html#metadata" TargetMode="Externa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-bloggers.com/2018/03/thoughts-on-teaching-r-and-yet-another-tidyverse-intro/" TargetMode="External" /><Relationship Id="rId3" Type="http://schemas.openxmlformats.org/officeDocument/2006/relationships/image" Target="../media/image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llisonhorst/stats-illustrations" TargetMode="External" /><Relationship Id="rId3" Type="http://schemas.openxmlformats.org/officeDocument/2006/relationships/hyperlink" Target="https://github.com/allisonhorst/stats-illustrations" TargetMode="Externa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session3: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practice,</a:t>
            </a:r>
            <a:r>
              <a:rPr/>
              <a:t> </a:t>
            </a:r>
            <a:r>
              <a:rPr/>
              <a:t>‘</a:t>
            </a: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  <a:r>
              <a:rPr/>
              <a:t>’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spreadsheets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</a:p>
        </p:txBody>
      </p:sp>
      <p:pic>
        <p:nvPicPr>
          <p:cNvPr descr="../Images/data-type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Integers &amp; Decimals</a:t>
            </a:r>
          </a:p>
          <a:p>
            <a:pPr lvl="1"/>
            <a:r>
              <a:rPr sz="1800">
                <a:latin typeface="Courier"/>
              </a:rPr>
              <a:t>...,-3,-2,0,1,2,3,...</a:t>
            </a:r>
            <a:r>
              <a:rPr/>
              <a:t> versus </a:t>
            </a:r>
            <a:r>
              <a:rPr sz="1800">
                <a:latin typeface="Courier"/>
              </a:rPr>
              <a:t>3.141529</a:t>
            </a:r>
          </a:p>
          <a:p>
            <a:pPr lvl="1"/>
            <a:r>
              <a:rPr/>
              <a:t>Whole numbers versus any number with a decimal point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Characters &amp; Strings (any sequence of characters)</a:t>
            </a:r>
          </a:p>
          <a:p>
            <a:pPr lvl="1"/>
            <a:r>
              <a:rPr/>
              <a:t>Literally anything you can type can be represented as a string.</a:t>
            </a:r>
          </a:p>
          <a:p>
            <a:pPr lvl="1"/>
            <a:r>
              <a:rPr/>
              <a:t>Default type in Excel &amp; in R if it can’t be recognised as anything else</a:t>
            </a:r>
          </a:p>
          <a:p>
            <a:pPr lvl="1"/>
            <a:r>
              <a:rPr sz="1800">
                <a:latin typeface="Courier"/>
              </a:rPr>
              <a:t>180mg</a:t>
            </a:r>
            <a:r>
              <a:rPr/>
              <a:t> is not a number!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(contd)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Dates &amp; Times (beware tricky!)</a:t>
            </a:r>
          </a:p>
          <a:p>
            <a:pPr lvl="0" marL="0" indent="0">
              <a:buNone/>
            </a:pPr>
            <a:r>
              <a:rPr/>
              <a:t> - Try to use </a:t>
            </a:r>
            <a:r>
              <a:rPr>
                <a:hlinkClick r:id="rId2"/>
              </a:rPr>
              <a:t>ISO 8601</a:t>
            </a:r>
            <a:r>
              <a:rPr/>
              <a:t> date format : </a:t>
            </a:r>
            <a:r>
              <a:rPr b="1"/>
              <a:t>YYYY-MM-DD</a:t>
            </a:r>
            <a:br/>
            <a:r>
              <a:rPr/>
              <a:t>- Many advantages - e.g. 2021-08-23 - </a:t>
            </a:r>
            <a:r>
              <a:rPr b="1"/>
              <a:t>YYYY-MM-DD HH:MM:SS</a:t>
            </a:r>
            <a:r>
              <a:rPr/>
              <a:t> optional time added  NOT : 2021:08:23 or 20210823 or 21-08-23</a:t>
            </a:r>
          </a:p>
          <a:p>
            <a:pPr lvl="0" marL="0" indent="0">
              <a:buNone/>
            </a:pPr>
          </a:p>
          <a:p>
            <a:pPr lvl="1"/>
            <a:r>
              <a:rPr/>
              <a:t>computers (e.g. Excel &amp; R) store dates in a range of ways</a:t>
            </a:r>
          </a:p>
          <a:p>
            <a:pPr lvl="1"/>
            <a:r>
              <a:rPr/>
              <a:t>problems occur in conversions</a:t>
            </a:r>
          </a:p>
          <a:p>
            <a:pPr lvl="1"/>
            <a:r>
              <a:rPr/>
              <a:t>Package </a:t>
            </a:r>
            <a:r>
              <a:rPr sz="1800">
                <a:latin typeface="Courier"/>
              </a:rPr>
              <a:t>lubridate</a:t>
            </a:r>
            <a:r>
              <a:rPr/>
              <a:t> in R is good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(contd)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TRUE or FALSE (Booleans)</a:t>
            </a:r>
          </a:p>
          <a:p>
            <a:pPr lvl="1"/>
            <a:r>
              <a:rPr sz="1800">
                <a:latin typeface="Courier"/>
              </a:rPr>
              <a:t>TRUE</a:t>
            </a:r>
            <a:r>
              <a:rPr/>
              <a:t> or </a:t>
            </a:r>
            <a:r>
              <a:rPr sz="1800">
                <a:latin typeface="Courier"/>
              </a:rPr>
              <a:t>FALSE</a:t>
            </a:r>
            <a:r>
              <a:rPr/>
              <a:t> statements.</a:t>
            </a:r>
          </a:p>
          <a:p>
            <a:pPr lvl="1"/>
            <a:r>
              <a:rPr sz="1800">
                <a:latin typeface="Courier"/>
              </a:rPr>
              <a:t>1</a:t>
            </a:r>
            <a:r>
              <a:rPr/>
              <a:t> or </a:t>
            </a:r>
            <a:r>
              <a:rPr sz="1800">
                <a:latin typeface="Courier"/>
              </a:rPr>
              <a:t>0</a:t>
            </a:r>
            <a:r>
              <a:rPr/>
              <a:t> is a common shorthand</a:t>
            </a:r>
          </a:p>
          <a:p>
            <a:pPr lvl="1"/>
            <a:r>
              <a:rPr/>
              <a:t>in R you may see </a:t>
            </a:r>
            <a:r>
              <a:rPr sz="1800">
                <a:latin typeface="Courier"/>
              </a:rPr>
              <a:t>T</a:t>
            </a:r>
            <a:r>
              <a:rPr/>
              <a:t> or </a:t>
            </a:r>
            <a:r>
              <a:rPr sz="1800">
                <a:latin typeface="Courier"/>
              </a:rPr>
              <a:t>F</a:t>
            </a:r>
            <a:r>
              <a:rPr/>
              <a:t> used. </a:t>
            </a:r>
            <a:r>
              <a:rPr b="1"/>
              <a:t>DON’T</a:t>
            </a:r>
            <a:r>
              <a:rPr/>
              <a:t> (can lead to problems because </a:t>
            </a:r>
            <a:r>
              <a:rPr sz="1800">
                <a:latin typeface="Courier"/>
              </a:rPr>
              <a:t>T</a:t>
            </a:r>
            <a:r>
              <a:rPr/>
              <a:t> &amp; </a:t>
            </a:r>
            <a:r>
              <a:rPr sz="1800">
                <a:latin typeface="Courier"/>
              </a:rPr>
              <a:t>F</a:t>
            </a:r>
            <a:r>
              <a:rPr/>
              <a:t> can be redefined)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Categorical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Sometimes R can convert character strings to Factors</a:t>
            </a:r>
          </a:p>
          <a:p>
            <a:pPr lvl="1"/>
            <a:r>
              <a:rPr/>
              <a:t>Common source of confusion in R (still trips me up sometimes)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Nominal</a:t>
            </a:r>
          </a:p>
          <a:p>
            <a:pPr lvl="1"/>
            <a:r>
              <a:rPr/>
              <a:t>An </a:t>
            </a:r>
            <a:r>
              <a:rPr b="1"/>
              <a:t>un</a:t>
            </a:r>
            <a:r>
              <a:rPr/>
              <a:t>ordered factor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apples, oranges, pears</a:t>
            </a:r>
          </a:p>
          <a:p>
            <a:pPr lvl="1"/>
            <a:r>
              <a:rPr/>
              <a:t>R stores this as </a:t>
            </a:r>
            <a:r>
              <a:rPr sz="1800">
                <a:latin typeface="Courier"/>
              </a:rPr>
              <a:t>1,2,3</a:t>
            </a:r>
            <a:r>
              <a:rPr/>
              <a:t> for convenience but not because </a:t>
            </a:r>
            <a:r>
              <a:rPr sz="1800">
                <a:latin typeface="Courier"/>
              </a:rPr>
              <a:t>1&lt;2&lt;3</a:t>
            </a:r>
            <a:r>
              <a:rPr/>
              <a:t>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Ordinal</a:t>
            </a:r>
          </a:p>
          <a:p>
            <a:pPr lvl="1"/>
            <a:r>
              <a:rPr/>
              <a:t>Ordered, e.g. Likert scale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Disagree, Neither agree/disagree, Agree</a:t>
            </a:r>
          </a:p>
          <a:p>
            <a:pPr lvl="1"/>
            <a:r>
              <a:rPr/>
              <a:t>R stores this as </a:t>
            </a:r>
            <a:r>
              <a:rPr sz="1800">
                <a:latin typeface="Courier"/>
              </a:rPr>
              <a:t>1,2,3</a:t>
            </a:r>
            <a:r>
              <a:rPr/>
              <a:t> for convenience and understands that </a:t>
            </a:r>
            <a:r>
              <a:rPr sz="1800">
                <a:latin typeface="Courier"/>
              </a:rPr>
              <a:t>1&lt;2&lt;3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Exploring</a:t>
            </a:r>
            <a:r>
              <a:rPr/>
              <a:t> </a:t>
            </a:r>
            <a:r>
              <a:rPr/>
              <a:t>Datatypes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turn …</a:t>
            </a:r>
          </a:p>
          <a:p>
            <a:pPr lvl="0" marL="0" indent="0">
              <a:buNone/>
            </a:pPr>
            <a:r>
              <a:rPr/>
              <a:t>In RStudio,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integers &lt;- as.integer(c(1, 3, 15, 16))
decimals &lt;- c(1.4, 3.5, 15.55, 16.4)
bools &lt;- c(TRUE, TRUE, FALSE, TRUE)
dates &lt;- as.Date(c("22/04/2016", "13/05/1997"), format = "%d/%m/%Y")
strings &lt;- c("These are", "Strings")
factors &lt;- as.factor(c("Apples", "Pears", "Lemons"))
factors &lt;- as.factor(c("Good", "Better", "Best"), ordered=TRUE)</a:t>
            </a:r>
          </a:p>
          <a:p>
            <a:pPr lvl="0" marL="0" indent="0">
              <a:buNone/>
            </a:pPr>
            <a:r>
              <a:rPr/>
              <a:t>then use </a:t>
            </a:r>
            <a:r>
              <a:rPr sz="1800">
                <a:latin typeface="Courier"/>
              </a:rPr>
              <a:t>str()</a:t>
            </a:r>
            <a:r>
              <a:rPr/>
              <a:t> to see the data ‘structure’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Cardinal</a:t>
            </a:r>
            <a:r>
              <a:rPr/>
              <a:t> </a:t>
            </a:r>
            <a:r>
              <a:rPr/>
              <a:t>rules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Columns</a:t>
            </a:r>
          </a:p>
          <a:p>
            <a:pPr lvl="0" marL="1270000" indent="0">
              <a:buNone/>
            </a:pPr>
            <a:r>
              <a:rPr sz="2000"/>
              <a:t>Put all your </a:t>
            </a:r>
            <a:r>
              <a:rPr sz="2000" b="1"/>
              <a:t>variables in columns</a:t>
            </a:r>
            <a:r>
              <a:rPr sz="2000"/>
              <a:t> - the thing you’re measuring, like ‘weight’, ‘temperature’ or ‘SBP’. Break things down into their most basic constituents, and keep units in your headers only.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Rows</a:t>
            </a:r>
          </a:p>
          <a:p>
            <a:pPr lvl="0" marL="1270000" indent="0">
              <a:buNone/>
            </a:pPr>
            <a:r>
              <a:rPr sz="2000"/>
              <a:t>Put each </a:t>
            </a:r>
            <a:r>
              <a:rPr sz="2000" b="1"/>
              <a:t>observation in its own row</a:t>
            </a:r>
            <a:r>
              <a:rPr sz="2000"/>
              <a:t>. Think very carefully about what constitutes your basic observation. Often it’s your patient, but it may not be as intuitive as you think.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Headers</a:t>
            </a:r>
          </a:p>
          <a:p>
            <a:pPr lvl="0" marL="1270000" indent="0">
              <a:buNone/>
            </a:pPr>
            <a:r>
              <a:rPr sz="2000"/>
              <a:t>Have a single ‘header’ row to label your columns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Cells</a:t>
            </a:r>
          </a:p>
          <a:p>
            <a:pPr lvl="0" marL="1270000" indent="0">
              <a:buNone/>
            </a:pPr>
            <a:r>
              <a:rPr sz="2000" b="1"/>
              <a:t>Don’t combine multiple pieces of information in one cell</a:t>
            </a:r>
            <a:r>
              <a:rPr sz="2000"/>
              <a:t>.</a:t>
            </a:r>
          </a:p>
          <a:p>
            <a:pPr lvl="0" marL="1270000" indent="0">
              <a:buNone/>
            </a:pPr>
            <a:r>
              <a:rPr sz="2000" b="1"/>
              <a:t>Leave the raw data raw</a:t>
            </a:r>
            <a:r>
              <a:rPr sz="2000"/>
              <a:t> - don’t mess with it! That means no formulas anywhere in your spreadsheet!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Sharing</a:t>
            </a:r>
          </a:p>
          <a:p>
            <a:pPr lvl="0" marL="1270000" indent="0">
              <a:buNone/>
            </a:pPr>
            <a:r>
              <a:rPr sz="2000"/>
              <a:t>Export the cleaned data to a </a:t>
            </a:r>
            <a:r>
              <a:rPr sz="2000" b="1"/>
              <a:t>text based format</a:t>
            </a:r>
            <a:r>
              <a:rPr sz="2000"/>
              <a:t> like CSV. This ensures that anyone can use the data, and is the format required by most data repositories.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computer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formatting</a:t>
            </a:r>
          </a:p>
        </p:txBody>
      </p:sp>
      <p:pic>
        <p:nvPicPr>
          <p:cNvPr descr="../Images/data2csv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1816100"/>
            <a:ext cx="8458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Excel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present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format</a:t>
            </a:r>
          </a:p>
        </p:txBody>
      </p:sp>
      <p:pic>
        <p:nvPicPr>
          <p:cNvPr descr="../Images/data2csv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79600"/>
            <a:ext cx="105156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Understand what is ‘Tidy data’</a:t>
            </a:r>
          </a:p>
          <a:p>
            <a:pPr lvl="2"/>
            <a:r>
              <a:rPr/>
              <a:t>each column is a variable</a:t>
            </a:r>
          </a:p>
          <a:p>
            <a:pPr lvl="2"/>
            <a:r>
              <a:rPr/>
              <a:t>each row is an observation</a:t>
            </a:r>
          </a:p>
          <a:p>
            <a:pPr lvl="1"/>
            <a:r>
              <a:rPr/>
              <a:t>Learn about data types (columns)</a:t>
            </a:r>
          </a:p>
          <a:p>
            <a:pPr lvl="1"/>
            <a:r>
              <a:rPr/>
              <a:t>Best practices for recording data</a:t>
            </a:r>
          </a:p>
          <a:p>
            <a:pPr lvl="1"/>
            <a:r>
              <a:rPr/>
              <a:t>Common data mistakes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But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Remember that you need to go back and forth between both formats.</a:t>
            </a:r>
          </a:p>
          <a:p>
            <a:pPr lvl="0" marL="1270000" indent="0">
              <a:buNone/>
            </a:pPr>
            <a:r>
              <a:rPr sz="2000"/>
              <a:t>So merged cells, colours, comments will both be lost and confuse.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turn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The data</a:t>
            </a:r>
          </a:p>
          <a:p>
            <a:pPr lvl="1"/>
            <a:r>
              <a:rPr/>
              <a:t>Raw data from an RCT on pain relief following mastectomy</a:t>
            </a:r>
          </a:p>
          <a:p>
            <a:pPr lvl="1"/>
            <a:r>
              <a:rPr/>
              <a:t>Download from </a:t>
            </a:r>
            <a:r>
              <a:rPr>
                <a:hlinkClick r:id="rId2"/>
              </a:rPr>
              <a:t>FigShare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Original</a:t>
            </a:r>
            <a:r>
              <a:rPr/>
              <a:t> </a:t>
            </a:r>
            <a:r>
              <a:rPr/>
              <a:t>(dirty)</a:t>
            </a:r>
          </a:p>
        </p:txBody>
      </p:sp>
      <p:pic>
        <p:nvPicPr>
          <p:cNvPr descr="../Images/excel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6200" y="1816100"/>
            <a:ext cx="6946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mission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Identify and fix these common mistakes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Common</a:t>
            </a:r>
            <a:r>
              <a:rPr/>
              <a:t> </a:t>
            </a:r>
            <a:r>
              <a:rPr/>
              <a:t>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Multiple tables</a:t>
            </a:r>
          </a:p>
          <a:p>
            <a:pPr lvl="1"/>
            <a:r>
              <a:rPr>
                <a:hlinkClick r:id="rId3"/>
              </a:rPr>
              <a:t>Multiple tabs</a:t>
            </a:r>
          </a:p>
          <a:p>
            <a:pPr lvl="1"/>
            <a:r>
              <a:rPr>
                <a:hlinkClick r:id="rId4"/>
              </a:rPr>
              <a:t>Not filling in zeros</a:t>
            </a:r>
          </a:p>
          <a:p>
            <a:pPr lvl="1"/>
            <a:r>
              <a:rPr>
                <a:hlinkClick r:id="rId5"/>
              </a:rPr>
              <a:t>Using bad null values</a:t>
            </a:r>
          </a:p>
          <a:p>
            <a:pPr lvl="1"/>
            <a:r>
              <a:rPr>
                <a:hlinkClick r:id="rId6"/>
              </a:rPr>
              <a:t>Using formatting to convey information</a:t>
            </a:r>
          </a:p>
          <a:p>
            <a:pPr lvl="1"/>
            <a:r>
              <a:rPr>
                <a:hlinkClick r:id="rId7"/>
              </a:rPr>
              <a:t>Using formatting to make the data sheet look pretty</a:t>
            </a:r>
          </a:p>
          <a:p>
            <a:pPr lvl="1"/>
            <a:r>
              <a:rPr>
                <a:hlinkClick r:id="rId8"/>
              </a:rPr>
              <a:t>Placing comments or units in cells</a:t>
            </a:r>
          </a:p>
          <a:p>
            <a:pPr lvl="1"/>
            <a:r>
              <a:rPr>
                <a:hlinkClick r:id="rId9"/>
              </a:rPr>
              <a:t>More than one piece of information in a cell</a:t>
            </a:r>
          </a:p>
          <a:p>
            <a:pPr lvl="1"/>
            <a:r>
              <a:rPr>
                <a:hlinkClick r:id="rId10"/>
              </a:rPr>
              <a:t>Field name problems</a:t>
            </a:r>
          </a:p>
          <a:p>
            <a:pPr lvl="1"/>
            <a:r>
              <a:rPr>
                <a:hlinkClick r:id="rId11"/>
              </a:rPr>
              <a:t>Special characters in data</a:t>
            </a:r>
          </a:p>
          <a:p>
            <a:pPr lvl="1"/>
            <a:r>
              <a:rPr>
                <a:hlinkClick r:id="rId12"/>
              </a:rPr>
              <a:t>Inclusion of metadata in data table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copy the spreadsheet - don’t mess with the raw data !</a:t>
            </a:r>
          </a:p>
          <a:p>
            <a:pPr lvl="1"/>
            <a:r>
              <a:rPr/>
              <a:t>In the copy make 3 sheets: readme, dictionary, data</a:t>
            </a:r>
          </a:p>
          <a:p>
            <a:pPr lvl="1"/>
            <a:r>
              <a:rPr/>
              <a:t>For this example modify the data in Excel - when you get more proficient you can do from R</a:t>
            </a:r>
          </a:p>
          <a:p>
            <a:pPr lvl="1"/>
            <a:r>
              <a:rPr/>
              <a:t>Start with a few columns, don’t need to do all</a:t>
            </a:r>
          </a:p>
          <a:p>
            <a:pPr lvl="1"/>
            <a:r>
              <a:rPr/>
              <a:t>Finally export the data sheet to CSV</a:t>
            </a:r>
          </a:p>
          <a:p>
            <a:pPr lvl="1"/>
            <a:r>
              <a:rPr/>
              <a:t>For extra points, try reading the CSV into R with read_csv(“[filename.csv]”)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</a:p>
        </p:txBody>
      </p:sp>
      <p:pic>
        <p:nvPicPr>
          <p:cNvPr descr="../Images/tidydata_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Tidy</a:t>
            </a:r>
            <a:r>
              <a:rPr/>
              <a:t> </a:t>
            </a:r>
            <a:r>
              <a:rPr/>
              <a:t>datasets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alike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messy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messy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way</a:t>
            </a:r>
            <a:r>
              <a:rPr/>
              <a:t>”</a:t>
            </a:r>
          </a:p>
        </p:txBody>
      </p:sp>
      <p:pic>
        <p:nvPicPr>
          <p:cNvPr descr="../Images/tidydata_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>
                <a:hlinkClick r:id="rId2"/>
              </a:rPr>
              <a:t>here</a:t>
            </a:r>
          </a:p>
        </p:txBody>
      </p:sp>
      <p:pic>
        <p:nvPicPr>
          <p:cNvPr descr="../Images/tidy-data-patient-exampl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approaches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re-used</a:t>
            </a:r>
          </a:p>
        </p:txBody>
      </p:sp>
      <p:pic>
        <p:nvPicPr>
          <p:cNvPr descr="../Images/tidydata_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85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sharing,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others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future</a:t>
            </a:r>
            <a:r>
              <a:rPr/>
              <a:t> </a:t>
            </a:r>
            <a:r>
              <a:rPr/>
              <a:t>self</a:t>
            </a:r>
          </a:p>
        </p:txBody>
      </p:sp>
      <p:pic>
        <p:nvPicPr>
          <p:cNvPr descr="../Images/tidydata_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 Credit for stats cartoons</a:t>
            </a:r>
          </a:p>
          <a:p>
            <a:pPr lvl="1"/>
            <a:r>
              <a:rPr/>
              <a:t>Artwork by @allison_horst</a:t>
            </a:r>
          </a:p>
          <a:p>
            <a:pPr lvl="1"/>
            <a:r>
              <a:rPr>
                <a:hlinkClick r:id="rId2"/>
              </a:rPr>
              <a:t>https://github.com/allisonhorst/stats-illustrations</a:t>
            </a:r>
          </a:p>
          <a:p>
            <a:pPr lvl="1"/>
            <a:r>
              <a:rPr>
                <a:hlinkClick r:id="rId3"/>
              </a:rPr>
              <a:t>https://www.openscapes.org/blog/2020/10/12/tidy-data/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main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Keep data rectangular</a:t>
            </a:r>
          </a:p>
          <a:p>
            <a:pPr lvl="1"/>
            <a:r>
              <a:rPr/>
              <a:t>Never try to record more than one “type” of thing in a column</a:t>
            </a:r>
          </a:p>
          <a:p>
            <a:pPr lvl="1"/>
            <a:r>
              <a:rPr/>
              <a:t>Just one header row</a:t>
            </a:r>
          </a:p>
          <a:p>
            <a:pPr lvl="1"/>
            <a:r>
              <a:rPr/>
              <a:t>Put units in column heading, not in individual cells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session3: data good practice, ‘tidy data’ &amp; spreadsheets</dc:title>
  <dc:creator/>
  <cp:keywords/>
  <dcterms:created xsi:type="dcterms:W3CDTF">2021-08-22T21:44:02Z</dcterms:created>
  <dcterms:modified xsi:type="dcterms:W3CDTF">2021-08-22T21:44:02Z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